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14"/>
      <p:bold r:id="rId15"/>
      <p:italic r:id="rId16"/>
      <p:boldItalic r:id="rId17"/>
    </p:embeddedFont>
    <p:embeddedFont>
      <p:font typeface="Chonburi" panose="00000500000000000000" pitchFamily="2" charset="-34"/>
      <p:regular r:id="rId18"/>
    </p:embeddedFont>
    <p:embeddedFont>
      <p:font typeface="Hind Vadodara" panose="020000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70012-6EA3-A7AF-9313-60162DF8815D}" v="341" dt="2025-12-01T04:47:21.425"/>
    <p1510:client id="{47EB794B-DF4C-81BA-528F-F4ADFB712D98}" v="659" dt="2025-12-01T05:06:28.311"/>
    <p1510:client id="{766163B3-CBF2-42E8-09CA-EC0F009AE7AC}" v="425" dt="2025-12-01T05:18:09.183"/>
    <p1510:client id="{9FC5567A-C76A-0C35-68DA-39079F076D64}" v="1101" dt="2025-12-01T04:37:20.716"/>
    <p1510:client id="{ABBAF592-3C36-1AE6-DD6F-D90B348A387A}" v="78" dt="2025-12-01T02:59:01.955"/>
    <p1510:client id="{C3D1366D-53F0-62C5-045D-465C775305B3}" v="2" dt="2025-12-02T06:17:38.677"/>
    <p1510:client id="{F5BED71F-D6BD-3FC5-1516-3F7FA5F6F37B}" v="581" dt="2025-12-01T04:13:45.610"/>
  </p1510:revLst>
</p1510:revInfo>
</file>

<file path=ppt/tableStyles.xml><?xml version="1.0" encoding="utf-8"?>
<a:tblStyleLst xmlns:a="http://schemas.openxmlformats.org/drawingml/2006/main" def="{02197A2C-CCD7-4745-A978-D66BA88AF2EF}">
  <a:tblStyle styleId="{02197A2C-CCD7-4745-A978-D66BA88AF2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5785725" y="1761450"/>
            <a:ext cx="5133900" cy="16110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5400000">
            <a:off x="120525" y="-2228850"/>
            <a:ext cx="8474100" cy="96012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739650" y="905050"/>
            <a:ext cx="5011800" cy="22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900">
                <a:latin typeface="Chonburi"/>
                <a:ea typeface="Chonburi"/>
                <a:cs typeface="Chonburi"/>
                <a:sym typeface="Chonburi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0500" y="3207050"/>
            <a:ext cx="3180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000"/>
              <a:buNone/>
              <a:defRPr sz="2000">
                <a:solidFill>
                  <a:srgbClr val="222BB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000"/>
              <a:buNone/>
              <a:defRPr sz="2000">
                <a:solidFill>
                  <a:srgbClr val="222BB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000"/>
              <a:buNone/>
              <a:defRPr sz="2000">
                <a:solidFill>
                  <a:srgbClr val="222BB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000"/>
              <a:buNone/>
              <a:defRPr sz="2000">
                <a:solidFill>
                  <a:srgbClr val="222BB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000"/>
              <a:buNone/>
              <a:defRPr sz="2000">
                <a:solidFill>
                  <a:srgbClr val="222BB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000"/>
              <a:buNone/>
              <a:defRPr sz="2000">
                <a:solidFill>
                  <a:srgbClr val="222BB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000"/>
              <a:buNone/>
              <a:defRPr sz="2000">
                <a:solidFill>
                  <a:srgbClr val="222BB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000"/>
              <a:buNone/>
              <a:defRPr sz="2000">
                <a:solidFill>
                  <a:srgbClr val="222BB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000"/>
              <a:buNone/>
              <a:defRPr sz="2000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676200" y="780150"/>
            <a:ext cx="0" cy="358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rot="-5399772">
            <a:off x="101900" y="-1615575"/>
            <a:ext cx="9060000" cy="98139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3506475" y="1510275"/>
            <a:ext cx="4889700" cy="11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4086225" y="2859075"/>
            <a:ext cx="43098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800"/>
              <a:buChar char="●"/>
              <a:defRPr sz="1800">
                <a:solidFill>
                  <a:srgbClr val="222BB1"/>
                </a:solidFill>
              </a:defRPr>
            </a:lvl1pPr>
            <a:lvl2pPr marL="914400" lvl="1" indent="-342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800"/>
              <a:buChar char="○"/>
              <a:defRPr sz="1800">
                <a:solidFill>
                  <a:srgbClr val="222BB1"/>
                </a:solidFill>
              </a:defRPr>
            </a:lvl2pPr>
            <a:lvl3pPr marL="1371600" lvl="2" indent="-342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800"/>
              <a:buChar char="■"/>
              <a:defRPr sz="1800">
                <a:solidFill>
                  <a:srgbClr val="222BB1"/>
                </a:solidFill>
              </a:defRPr>
            </a:lvl3pPr>
            <a:lvl4pPr marL="1828800" lvl="3" indent="-342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800"/>
              <a:buChar char="●"/>
              <a:defRPr sz="1800">
                <a:solidFill>
                  <a:srgbClr val="222BB1"/>
                </a:solidFill>
              </a:defRPr>
            </a:lvl4pPr>
            <a:lvl5pPr marL="2286000" lvl="4" indent="-342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800"/>
              <a:buChar char="○"/>
              <a:defRPr sz="1800">
                <a:solidFill>
                  <a:srgbClr val="222BB1"/>
                </a:solidFill>
              </a:defRPr>
            </a:lvl5pPr>
            <a:lvl6pPr marL="2743200" lvl="5" indent="-342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800"/>
              <a:buChar char="■"/>
              <a:defRPr sz="1800">
                <a:solidFill>
                  <a:srgbClr val="222BB1"/>
                </a:solidFill>
              </a:defRPr>
            </a:lvl6pPr>
            <a:lvl7pPr marL="3200400" lvl="6" indent="-342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800"/>
              <a:buChar char="●"/>
              <a:defRPr sz="1800">
                <a:solidFill>
                  <a:srgbClr val="222BB1"/>
                </a:solidFill>
              </a:defRPr>
            </a:lvl7pPr>
            <a:lvl8pPr marL="3657600" lvl="7" indent="-342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800"/>
              <a:buChar char="○"/>
              <a:defRPr sz="1800">
                <a:solidFill>
                  <a:srgbClr val="222BB1"/>
                </a:solidFill>
              </a:defRPr>
            </a:lvl8pPr>
            <a:lvl9pPr marL="4114800" lvl="8" indent="-3429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800"/>
              <a:buChar char="■"/>
              <a:defRPr sz="1800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/>
          <p:nvPr/>
        </p:nvSpPr>
        <p:spPr>
          <a:xfrm rot="-5400000" flipH="1">
            <a:off x="-1869300" y="1869300"/>
            <a:ext cx="5133900" cy="13953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578988" y="869163"/>
            <a:ext cx="276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578988" y="1333613"/>
            <a:ext cx="2581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673913" y="718288"/>
            <a:ext cx="981300" cy="7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3"/>
          </p:nvPr>
        </p:nvSpPr>
        <p:spPr>
          <a:xfrm>
            <a:off x="1578988" y="2054513"/>
            <a:ext cx="276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1578988" y="2518963"/>
            <a:ext cx="2581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673913" y="1898435"/>
            <a:ext cx="981300" cy="7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/>
          </p:nvPr>
        </p:nvSpPr>
        <p:spPr>
          <a:xfrm>
            <a:off x="1578988" y="3239863"/>
            <a:ext cx="276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7"/>
          </p:nvPr>
        </p:nvSpPr>
        <p:spPr>
          <a:xfrm>
            <a:off x="1578988" y="3704313"/>
            <a:ext cx="2581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 hasCustomPrompt="1"/>
          </p:nvPr>
        </p:nvSpPr>
        <p:spPr>
          <a:xfrm>
            <a:off x="673913" y="3078582"/>
            <a:ext cx="981300" cy="7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9"/>
          </p:nvPr>
        </p:nvSpPr>
        <p:spPr>
          <a:xfrm>
            <a:off x="5704688" y="869163"/>
            <a:ext cx="276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5704688" y="1333613"/>
            <a:ext cx="2581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99613" y="718288"/>
            <a:ext cx="981300" cy="7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5"/>
          </p:nvPr>
        </p:nvSpPr>
        <p:spPr>
          <a:xfrm>
            <a:off x="5704688" y="2054513"/>
            <a:ext cx="276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6"/>
          </p:nvPr>
        </p:nvSpPr>
        <p:spPr>
          <a:xfrm>
            <a:off x="5704688" y="2518963"/>
            <a:ext cx="2581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7" hasCustomPrompt="1"/>
          </p:nvPr>
        </p:nvSpPr>
        <p:spPr>
          <a:xfrm>
            <a:off x="4799613" y="1898435"/>
            <a:ext cx="981300" cy="7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8"/>
          </p:nvPr>
        </p:nvSpPr>
        <p:spPr>
          <a:xfrm>
            <a:off x="5704688" y="3239863"/>
            <a:ext cx="2765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9"/>
          </p:nvPr>
        </p:nvSpPr>
        <p:spPr>
          <a:xfrm>
            <a:off x="5704688" y="3704313"/>
            <a:ext cx="2581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0" hasCustomPrompt="1"/>
          </p:nvPr>
        </p:nvSpPr>
        <p:spPr>
          <a:xfrm>
            <a:off x="4799613" y="3078582"/>
            <a:ext cx="981300" cy="7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3600"/>
              <a:buNone/>
              <a:defRPr sz="36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/>
          <p:nvPr/>
        </p:nvSpPr>
        <p:spPr>
          <a:xfrm rot="-4719796">
            <a:off x="-1529618" y="-1346128"/>
            <a:ext cx="7168261" cy="7734252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 rot="5400000">
            <a:off x="3215975" y="-1346150"/>
            <a:ext cx="7168200" cy="7734300"/>
          </a:xfrm>
          <a:prstGeom prst="blockArc">
            <a:avLst>
              <a:gd name="adj1" fmla="val 10800000"/>
              <a:gd name="adj2" fmla="val 14652856"/>
              <a:gd name="adj3" fmla="val 16194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 rot="-5400000" flipH="1">
            <a:off x="413985" y="-2228856"/>
            <a:ext cx="8474100" cy="96012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 rot="-5400000" flipH="1">
            <a:off x="-1677900" y="1677900"/>
            <a:ext cx="5133900" cy="17781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367025" y="3012725"/>
            <a:ext cx="3624900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67025" y="1551100"/>
            <a:ext cx="6186900" cy="16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97" name="Google Shape;97;p14"/>
          <p:cNvCxnSpPr/>
          <p:nvPr/>
        </p:nvCxnSpPr>
        <p:spPr>
          <a:xfrm>
            <a:off x="8472375" y="780150"/>
            <a:ext cx="0" cy="358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 rot="-5399772">
            <a:off x="-184075" y="-2335200"/>
            <a:ext cx="9060000" cy="98139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 rot="-5400000" flipH="1">
            <a:off x="-1869300" y="1869300"/>
            <a:ext cx="5133900" cy="13953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1362000" y="2283875"/>
            <a:ext cx="1793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362000" y="2748325"/>
            <a:ext cx="27654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 idx="2"/>
          </p:nvPr>
        </p:nvSpPr>
        <p:spPr>
          <a:xfrm>
            <a:off x="5794575" y="2283875"/>
            <a:ext cx="19920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3"/>
          </p:nvPr>
        </p:nvSpPr>
        <p:spPr>
          <a:xfrm>
            <a:off x="5021125" y="2748325"/>
            <a:ext cx="2765400" cy="10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4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/>
          <p:nvPr/>
        </p:nvSpPr>
        <p:spPr>
          <a:xfrm rot="-9899898">
            <a:off x="2997011" y="-1441381"/>
            <a:ext cx="7168309" cy="7734253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6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cxnSp>
        <p:nvCxnSpPr>
          <p:cNvPr id="110" name="Google Shape;110;p16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6"/>
          <p:cNvSpPr/>
          <p:nvPr/>
        </p:nvSpPr>
        <p:spPr>
          <a:xfrm rot="-4719796">
            <a:off x="-1212343" y="-1171628"/>
            <a:ext cx="7168261" cy="7734252"/>
          </a:xfrm>
          <a:prstGeom prst="blockArc">
            <a:avLst>
              <a:gd name="adj1" fmla="val 10800000"/>
              <a:gd name="adj2" fmla="val 14022044"/>
              <a:gd name="adj3" fmla="val 15995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 rot="5400000">
            <a:off x="3044525" y="-1450925"/>
            <a:ext cx="7168200" cy="7734300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1149300" y="1243250"/>
            <a:ext cx="6845400" cy="3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cxnSp>
        <p:nvCxnSpPr>
          <p:cNvPr id="116" name="Google Shape;116;p17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7"/>
          <p:cNvSpPr/>
          <p:nvPr/>
        </p:nvSpPr>
        <p:spPr>
          <a:xfrm rot="-4719796">
            <a:off x="-1536193" y="-1200203"/>
            <a:ext cx="7168261" cy="7734252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5400000">
            <a:off x="3215975" y="-1346150"/>
            <a:ext cx="7168200" cy="7734300"/>
          </a:xfrm>
          <a:prstGeom prst="blockArc">
            <a:avLst>
              <a:gd name="adj1" fmla="val 10800000"/>
              <a:gd name="adj2" fmla="val 14652856"/>
              <a:gd name="adj3" fmla="val 16194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676200" y="1243250"/>
            <a:ext cx="3501000" cy="3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cxnSp>
        <p:nvCxnSpPr>
          <p:cNvPr id="122" name="Google Shape;122;p18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 rot="-4719796">
            <a:off x="-1536193" y="-1200203"/>
            <a:ext cx="7168261" cy="7734252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 rot="5400000">
            <a:off x="3215975" y="-1346150"/>
            <a:ext cx="7168200" cy="7734300"/>
          </a:xfrm>
          <a:prstGeom prst="blockArc">
            <a:avLst>
              <a:gd name="adj1" fmla="val 10800000"/>
              <a:gd name="adj2" fmla="val 14652856"/>
              <a:gd name="adj3" fmla="val 16194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2"/>
          </p:nvPr>
        </p:nvSpPr>
        <p:spPr>
          <a:xfrm>
            <a:off x="4971300" y="1243250"/>
            <a:ext cx="3501000" cy="3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/>
        </p:nvSpPr>
        <p:spPr>
          <a:xfrm rot="5400000">
            <a:off x="5846047" y="1677900"/>
            <a:ext cx="5133900" cy="17781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/>
          <p:nvPr/>
        </p:nvSpPr>
        <p:spPr>
          <a:xfrm rot="5400000">
            <a:off x="488597" y="-2228700"/>
            <a:ext cx="8474400" cy="96009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532050" y="1264575"/>
            <a:ext cx="4870500" cy="18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3560550" y="3228775"/>
            <a:ext cx="4842000" cy="7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 rot="-5400000" flipH="1">
            <a:off x="-1864325" y="1860000"/>
            <a:ext cx="5133900" cy="14139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 rot="-5400000" flipH="1">
            <a:off x="106360" y="-2228856"/>
            <a:ext cx="8474100" cy="96012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 idx="2" hasCustomPrompt="1"/>
          </p:nvPr>
        </p:nvSpPr>
        <p:spPr>
          <a:xfrm>
            <a:off x="1508688" y="1976225"/>
            <a:ext cx="994200" cy="6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 idx="3" hasCustomPrompt="1"/>
          </p:nvPr>
        </p:nvSpPr>
        <p:spPr>
          <a:xfrm>
            <a:off x="4074888" y="1976225"/>
            <a:ext cx="994200" cy="6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 idx="4" hasCustomPrompt="1"/>
          </p:nvPr>
        </p:nvSpPr>
        <p:spPr>
          <a:xfrm>
            <a:off x="6641088" y="1976225"/>
            <a:ext cx="994200" cy="6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400"/>
              <a:buNone/>
              <a:defRPr sz="24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 idx="5"/>
          </p:nvPr>
        </p:nvSpPr>
        <p:spPr>
          <a:xfrm>
            <a:off x="985350" y="3205875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985350" y="3670325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6"/>
          </p:nvPr>
        </p:nvSpPr>
        <p:spPr>
          <a:xfrm>
            <a:off x="3553800" y="3205875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7"/>
          </p:nvPr>
        </p:nvSpPr>
        <p:spPr>
          <a:xfrm>
            <a:off x="3553800" y="3670325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8"/>
          </p:nvPr>
        </p:nvSpPr>
        <p:spPr>
          <a:xfrm>
            <a:off x="6117750" y="3205875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9"/>
          </p:nvPr>
        </p:nvSpPr>
        <p:spPr>
          <a:xfrm>
            <a:off x="6117750" y="3670325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663650" y="2157800"/>
            <a:ext cx="5816700" cy="14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2850600" y="3036450"/>
            <a:ext cx="3442800" cy="8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Hind Vadodara"/>
              <a:buNone/>
              <a:defRPr sz="1800"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 hasCustomPrompt="1"/>
          </p:nvPr>
        </p:nvSpPr>
        <p:spPr>
          <a:xfrm>
            <a:off x="3821250" y="1234625"/>
            <a:ext cx="1501500" cy="112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7200"/>
              <a:buNone/>
              <a:defRPr sz="7200">
                <a:solidFill>
                  <a:srgbClr val="222BB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 rot="1362803">
            <a:off x="-1429217" y="-1393800"/>
            <a:ext cx="7168210" cy="7734333"/>
          </a:xfrm>
          <a:prstGeom prst="blockArc">
            <a:avLst>
              <a:gd name="adj1" fmla="val 10800000"/>
              <a:gd name="adj2" fmla="val 15132079"/>
              <a:gd name="adj3" fmla="val 19336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9899898">
            <a:off x="3025586" y="-1105606"/>
            <a:ext cx="7168309" cy="7734253"/>
          </a:xfrm>
          <a:prstGeom prst="blockArc">
            <a:avLst>
              <a:gd name="adj1" fmla="val 10800000"/>
              <a:gd name="adj2" fmla="val 14857422"/>
              <a:gd name="adj3" fmla="val 18871"/>
            </a:avLst>
          </a:prstGeom>
          <a:gradFill>
            <a:gsLst>
              <a:gs pos="0">
                <a:schemeClr val="lt2"/>
              </a:gs>
              <a:gs pos="26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 rot="5400000">
            <a:off x="5701650" y="1696950"/>
            <a:ext cx="5172000" cy="17781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 rot="5400000">
            <a:off x="265960" y="-2228856"/>
            <a:ext cx="8474100" cy="96012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21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/>
          <p:nvPr/>
        </p:nvSpPr>
        <p:spPr>
          <a:xfrm rot="900102">
            <a:off x="-1181364" y="-1180635"/>
            <a:ext cx="7168309" cy="7734253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2"/>
          </p:nvPr>
        </p:nvSpPr>
        <p:spPr>
          <a:xfrm>
            <a:off x="1115038" y="2325500"/>
            <a:ext cx="3081000" cy="5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1257099" y="2792025"/>
            <a:ext cx="27969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3"/>
          </p:nvPr>
        </p:nvSpPr>
        <p:spPr>
          <a:xfrm>
            <a:off x="4947963" y="2325500"/>
            <a:ext cx="3081000" cy="5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4"/>
          </p:nvPr>
        </p:nvSpPr>
        <p:spPr>
          <a:xfrm>
            <a:off x="4947963" y="2792025"/>
            <a:ext cx="3081000" cy="12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2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2"/>
          </p:nvPr>
        </p:nvSpPr>
        <p:spPr>
          <a:xfrm>
            <a:off x="981000" y="1836950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1"/>
          </p:nvPr>
        </p:nvSpPr>
        <p:spPr>
          <a:xfrm>
            <a:off x="981000" y="2219425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 idx="3"/>
          </p:nvPr>
        </p:nvSpPr>
        <p:spPr>
          <a:xfrm>
            <a:off x="3551550" y="1836950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4"/>
          </p:nvPr>
        </p:nvSpPr>
        <p:spPr>
          <a:xfrm>
            <a:off x="3551550" y="2219425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 idx="5"/>
          </p:nvPr>
        </p:nvSpPr>
        <p:spPr>
          <a:xfrm>
            <a:off x="6126675" y="1836950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6"/>
          </p:nvPr>
        </p:nvSpPr>
        <p:spPr>
          <a:xfrm>
            <a:off x="6126675" y="2219425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idx="7"/>
          </p:nvPr>
        </p:nvSpPr>
        <p:spPr>
          <a:xfrm>
            <a:off x="981000" y="3519575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8"/>
          </p:nvPr>
        </p:nvSpPr>
        <p:spPr>
          <a:xfrm>
            <a:off x="981000" y="3902050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9"/>
          </p:nvPr>
        </p:nvSpPr>
        <p:spPr>
          <a:xfrm>
            <a:off x="3551550" y="3519575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3"/>
          </p:nvPr>
        </p:nvSpPr>
        <p:spPr>
          <a:xfrm>
            <a:off x="3551550" y="3902050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 idx="14"/>
          </p:nvPr>
        </p:nvSpPr>
        <p:spPr>
          <a:xfrm>
            <a:off x="6126675" y="3519575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5"/>
          </p:nvPr>
        </p:nvSpPr>
        <p:spPr>
          <a:xfrm>
            <a:off x="6126675" y="3902050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0" name="Google Shape;170;p22"/>
          <p:cNvSpPr/>
          <p:nvPr/>
        </p:nvSpPr>
        <p:spPr>
          <a:xfrm rot="-9899898">
            <a:off x="3369411" y="-1380856"/>
            <a:ext cx="7168309" cy="7734253"/>
          </a:xfrm>
          <a:prstGeom prst="blockArc">
            <a:avLst>
              <a:gd name="adj1" fmla="val 10800000"/>
              <a:gd name="adj2" fmla="val 14931531"/>
              <a:gd name="adj3" fmla="val 17182"/>
            </a:avLst>
          </a:prstGeom>
          <a:gradFill>
            <a:gsLst>
              <a:gs pos="0">
                <a:schemeClr val="lt2"/>
              </a:gs>
              <a:gs pos="26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 rot="899963">
            <a:off x="-1373706" y="-1230559"/>
            <a:ext cx="7168232" cy="7734253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676126" y="1898075"/>
            <a:ext cx="20385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"/>
          </p:nvPr>
        </p:nvSpPr>
        <p:spPr>
          <a:xfrm>
            <a:off x="676126" y="2286325"/>
            <a:ext cx="20385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2"/>
          </p:nvPr>
        </p:nvSpPr>
        <p:spPr>
          <a:xfrm>
            <a:off x="678411" y="3600675"/>
            <a:ext cx="20385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3"/>
          </p:nvPr>
        </p:nvSpPr>
        <p:spPr>
          <a:xfrm>
            <a:off x="678411" y="3988925"/>
            <a:ext cx="20385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 idx="4"/>
          </p:nvPr>
        </p:nvSpPr>
        <p:spPr>
          <a:xfrm>
            <a:off x="6431475" y="1898075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5"/>
          </p:nvPr>
        </p:nvSpPr>
        <p:spPr>
          <a:xfrm>
            <a:off x="6429188" y="2286325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title" idx="6"/>
          </p:nvPr>
        </p:nvSpPr>
        <p:spPr>
          <a:xfrm>
            <a:off x="6431475" y="3600675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7"/>
          </p:nvPr>
        </p:nvSpPr>
        <p:spPr>
          <a:xfrm>
            <a:off x="6431475" y="3988925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81" name="Google Shape;181;p23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23"/>
          <p:cNvSpPr txBox="1">
            <a:spLocks noGrp="1"/>
          </p:cNvSpPr>
          <p:nvPr>
            <p:ph type="title" idx="8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/>
          <p:nvPr/>
        </p:nvSpPr>
        <p:spPr>
          <a:xfrm rot="9899898" flipH="1">
            <a:off x="-1373744" y="-1304656"/>
            <a:ext cx="7168309" cy="7734253"/>
          </a:xfrm>
          <a:prstGeom prst="blockArc">
            <a:avLst>
              <a:gd name="adj1" fmla="val 10800000"/>
              <a:gd name="adj2" fmla="val 14931531"/>
              <a:gd name="adj3" fmla="val 17182"/>
            </a:avLst>
          </a:prstGeom>
          <a:gradFill>
            <a:gsLst>
              <a:gs pos="0">
                <a:schemeClr val="lt2"/>
              </a:gs>
              <a:gs pos="26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rot="-899963" flipH="1">
            <a:off x="3369450" y="-1154359"/>
            <a:ext cx="7168232" cy="7734253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 rot="-5400000" flipH="1">
            <a:off x="-1979251" y="1906800"/>
            <a:ext cx="5172000" cy="13584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rot="-5400000">
            <a:off x="-137375" y="-1109326"/>
            <a:ext cx="6248100" cy="70788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997725" y="3117800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1"/>
          </p:nvPr>
        </p:nvSpPr>
        <p:spPr>
          <a:xfrm>
            <a:off x="997725" y="3582250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 idx="2"/>
          </p:nvPr>
        </p:nvSpPr>
        <p:spPr>
          <a:xfrm>
            <a:off x="3551550" y="3117800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3"/>
          </p:nvPr>
        </p:nvSpPr>
        <p:spPr>
          <a:xfrm>
            <a:off x="3551550" y="3582250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title" idx="4"/>
          </p:nvPr>
        </p:nvSpPr>
        <p:spPr>
          <a:xfrm>
            <a:off x="6105375" y="3117800"/>
            <a:ext cx="20409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5"/>
          </p:nvPr>
        </p:nvSpPr>
        <p:spPr>
          <a:xfrm>
            <a:off x="6105375" y="3582250"/>
            <a:ext cx="20409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194" name="Google Shape;194;p24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24"/>
          <p:cNvSpPr txBox="1">
            <a:spLocks noGrp="1"/>
          </p:cNvSpPr>
          <p:nvPr>
            <p:ph type="title" idx="6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/>
          <p:nvPr/>
        </p:nvSpPr>
        <p:spPr>
          <a:xfrm rot="-899963" flipH="1">
            <a:off x="3445650" y="-1192459"/>
            <a:ext cx="7168232" cy="7734253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/>
          <p:nvPr/>
        </p:nvSpPr>
        <p:spPr>
          <a:xfrm rot="-5400000" flipH="1">
            <a:off x="-162150" y="-2000250"/>
            <a:ext cx="8474100" cy="9144000"/>
          </a:xfrm>
          <a:prstGeom prst="blockArc">
            <a:avLst>
              <a:gd name="adj1" fmla="val 10800000"/>
              <a:gd name="adj2" fmla="val 21540219"/>
              <a:gd name="adj3" fmla="val 24144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 rot="-5400000" flipH="1">
            <a:off x="-1801650" y="1729200"/>
            <a:ext cx="5172000" cy="17136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1"/>
          </p:nvPr>
        </p:nvSpPr>
        <p:spPr>
          <a:xfrm>
            <a:off x="1033825" y="1762075"/>
            <a:ext cx="3953700" cy="10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600"/>
              <a:buNone/>
              <a:defRPr sz="1600">
                <a:solidFill>
                  <a:srgbClr val="222BB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600"/>
              <a:buNone/>
              <a:defRPr sz="1600">
                <a:solidFill>
                  <a:srgbClr val="222BB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600"/>
              <a:buNone/>
              <a:defRPr sz="1600">
                <a:solidFill>
                  <a:srgbClr val="222BB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600"/>
              <a:buNone/>
              <a:defRPr sz="1600">
                <a:solidFill>
                  <a:srgbClr val="222BB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600"/>
              <a:buNone/>
              <a:defRPr sz="1600">
                <a:solidFill>
                  <a:srgbClr val="222BB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600"/>
              <a:buNone/>
              <a:defRPr sz="1600">
                <a:solidFill>
                  <a:srgbClr val="222BB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600"/>
              <a:buNone/>
              <a:defRPr sz="1600">
                <a:solidFill>
                  <a:srgbClr val="222BB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600"/>
              <a:buNone/>
              <a:defRPr sz="1600">
                <a:solidFill>
                  <a:srgbClr val="222BB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600"/>
              <a:buNone/>
              <a:defRPr sz="1600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1033825" y="3120541"/>
            <a:ext cx="38589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rPr>
              <a:t>CREDITS: This presentation template was created by </a:t>
            </a:r>
            <a:r>
              <a:rPr lang="en" sz="1200" b="1">
                <a:solidFill>
                  <a:srgbClr val="222BB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including icons by </a:t>
            </a:r>
            <a:r>
              <a:rPr lang="en" sz="1200" b="1">
                <a:solidFill>
                  <a:srgbClr val="222BB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rPr>
              <a:t>, infographics &amp; images by </a:t>
            </a:r>
            <a:r>
              <a:rPr lang="en" sz="1200" b="1">
                <a:solidFill>
                  <a:srgbClr val="222BB1"/>
                </a:solidFill>
                <a:uFill>
                  <a:noFill/>
                </a:uFill>
                <a:latin typeface="Hind Vadodara"/>
                <a:ea typeface="Hind Vadodara"/>
                <a:cs typeface="Hind Vadodara"/>
                <a:sym typeface="Hind Vadodar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endParaRPr sz="1200" b="1">
              <a:solidFill>
                <a:srgbClr val="222BB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02" name="Google Shape;202;p25"/>
          <p:cNvSpPr txBox="1">
            <a:spLocks noGrp="1"/>
          </p:cNvSpPr>
          <p:nvPr>
            <p:ph type="ctrTitle"/>
          </p:nvPr>
        </p:nvSpPr>
        <p:spPr>
          <a:xfrm>
            <a:off x="1033825" y="452150"/>
            <a:ext cx="5549700" cy="14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900"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6500"/>
              <a:buFont typeface="Chonburi"/>
              <a:buNone/>
              <a:defRPr sz="65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 rot="-5400000" flipH="1">
            <a:off x="-1979251" y="1906800"/>
            <a:ext cx="5172000" cy="13584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6"/>
          <p:cNvSpPr/>
          <p:nvPr/>
        </p:nvSpPr>
        <p:spPr>
          <a:xfrm rot="-5400000">
            <a:off x="-137375" y="-1109326"/>
            <a:ext cx="6248100" cy="70788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 rot="-899963" flipH="1">
            <a:off x="3445650" y="-1192459"/>
            <a:ext cx="7168232" cy="7734253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 rot="9899898" flipH="1">
            <a:off x="-1373744" y="-1304656"/>
            <a:ext cx="7168309" cy="7734253"/>
          </a:xfrm>
          <a:prstGeom prst="blockArc">
            <a:avLst>
              <a:gd name="adj1" fmla="val 10800000"/>
              <a:gd name="adj2" fmla="val 14931531"/>
              <a:gd name="adj3" fmla="val 17182"/>
            </a:avLst>
          </a:prstGeom>
          <a:gradFill>
            <a:gsLst>
              <a:gs pos="0">
                <a:schemeClr val="lt2"/>
              </a:gs>
              <a:gs pos="26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7"/>
          <p:cNvSpPr/>
          <p:nvPr/>
        </p:nvSpPr>
        <p:spPr>
          <a:xfrm rot="-899963" flipH="1">
            <a:off x="3369450" y="-1154359"/>
            <a:ext cx="7168232" cy="7734253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/>
          <p:nvPr/>
        </p:nvSpPr>
        <p:spPr>
          <a:xfrm rot="5400000">
            <a:off x="5874445" y="1860000"/>
            <a:ext cx="5133900" cy="14139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8"/>
          <p:cNvSpPr/>
          <p:nvPr/>
        </p:nvSpPr>
        <p:spPr>
          <a:xfrm rot="5400000">
            <a:off x="563560" y="-2228856"/>
            <a:ext cx="8474100" cy="96012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>
                <a:solidFill>
                  <a:srgbClr val="222BB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None/>
              <a:defRPr b="1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76200" y="1182425"/>
            <a:ext cx="779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●"/>
              <a:defRPr sz="1200">
                <a:solidFill>
                  <a:srgbClr val="222BB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○"/>
              <a:defRPr sz="1200">
                <a:solidFill>
                  <a:srgbClr val="222BB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200"/>
              <a:buChar char="■"/>
              <a:defRPr sz="1200">
                <a:solidFill>
                  <a:srgbClr val="222BB1"/>
                </a:solidFill>
              </a:defRPr>
            </a:lvl9pPr>
          </a:lstStyle>
          <a:p>
            <a:endParaRPr/>
          </a:p>
        </p:txBody>
      </p:sp>
      <p:cxnSp>
        <p:nvCxnSpPr>
          <p:cNvPr id="23" name="Google Shape;23;p4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4"/>
          <p:cNvSpPr/>
          <p:nvPr/>
        </p:nvSpPr>
        <p:spPr>
          <a:xfrm rot="-4719796">
            <a:off x="-1536193" y="-1200203"/>
            <a:ext cx="7168261" cy="7734252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5400000">
            <a:off x="3215975" y="-1346150"/>
            <a:ext cx="7168200" cy="7734300"/>
          </a:xfrm>
          <a:prstGeom prst="blockArc">
            <a:avLst>
              <a:gd name="adj1" fmla="val 10800000"/>
              <a:gd name="adj2" fmla="val 14652856"/>
              <a:gd name="adj3" fmla="val 16194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5893575" y="1869300"/>
            <a:ext cx="5133900" cy="13953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 rot="5400000" flipH="1">
            <a:off x="1928313" y="-1711282"/>
            <a:ext cx="7218900" cy="81789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506000" y="1455325"/>
            <a:ext cx="1793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506000" y="1919775"/>
            <a:ext cx="27156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2"/>
          </p:nvPr>
        </p:nvSpPr>
        <p:spPr>
          <a:xfrm>
            <a:off x="1506000" y="2988975"/>
            <a:ext cx="17934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506000" y="3453425"/>
            <a:ext cx="27156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 rot="1208759">
            <a:off x="-1426448" y="-1191965"/>
            <a:ext cx="7167842" cy="7733975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6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6"/>
          <p:cNvSpPr/>
          <p:nvPr/>
        </p:nvSpPr>
        <p:spPr>
          <a:xfrm rot="-9899898">
            <a:off x="3369411" y="-1304656"/>
            <a:ext cx="7168309" cy="7734253"/>
          </a:xfrm>
          <a:prstGeom prst="blockArc">
            <a:avLst>
              <a:gd name="adj1" fmla="val 10800000"/>
              <a:gd name="adj2" fmla="val 14931531"/>
              <a:gd name="adj3" fmla="val 17182"/>
            </a:avLst>
          </a:prstGeom>
          <a:gradFill>
            <a:gsLst>
              <a:gs pos="0">
                <a:schemeClr val="lt2"/>
              </a:gs>
              <a:gs pos="26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 rot="899963">
            <a:off x="-1373706" y="-1154359"/>
            <a:ext cx="7168232" cy="7734253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676200" y="922000"/>
            <a:ext cx="3116400" cy="12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676200" y="2526450"/>
            <a:ext cx="3426900" cy="12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 rot="5400000">
            <a:off x="5893575" y="1869300"/>
            <a:ext cx="5133900" cy="13953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rot="5734263" flipH="1">
            <a:off x="1928350" y="-1749102"/>
            <a:ext cx="7218797" cy="8178842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rot="-5400000">
            <a:off x="-1563150" y="-1262550"/>
            <a:ext cx="7168200" cy="7734300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6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159500"/>
            <a:ext cx="6367800" cy="28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 rot="5400000">
            <a:off x="5997675" y="1973400"/>
            <a:ext cx="5133900" cy="11871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5400000" flipH="1">
            <a:off x="1992419" y="-1517555"/>
            <a:ext cx="7218900" cy="8178600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-5399766">
            <a:off x="-1485650" y="-3087300"/>
            <a:ext cx="8806800" cy="9501900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6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676200" y="780150"/>
            <a:ext cx="0" cy="358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rot="5400000">
            <a:off x="5893575" y="1869300"/>
            <a:ext cx="5133900" cy="1395300"/>
          </a:xfrm>
          <a:prstGeom prst="rect">
            <a:avLst/>
          </a:prstGeom>
          <a:gradFill>
            <a:gsLst>
              <a:gs pos="0">
                <a:schemeClr val="lt2"/>
              </a:gs>
              <a:gs pos="79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 rot="3600050" flipH="1">
            <a:off x="1834677" y="-1330976"/>
            <a:ext cx="7218781" cy="8178708"/>
          </a:xfrm>
          <a:prstGeom prst="blockArc">
            <a:avLst>
              <a:gd name="adj1" fmla="val 10800000"/>
              <a:gd name="adj2" fmla="val 0"/>
              <a:gd name="adj3" fmla="val 21113"/>
            </a:avLst>
          </a:pr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676200" y="1632850"/>
            <a:ext cx="40674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Chonburi"/>
                <a:ea typeface="Chonburi"/>
                <a:cs typeface="Chonburi"/>
                <a:sym typeface="Chonburi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676200" y="2396800"/>
            <a:ext cx="3584700" cy="18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9" name="Google Shape;59;p9"/>
          <p:cNvCxnSpPr/>
          <p:nvPr/>
        </p:nvCxnSpPr>
        <p:spPr>
          <a:xfrm rot="10800000">
            <a:off x="1745400" y="1076275"/>
            <a:ext cx="565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9"/>
          <p:cNvSpPr/>
          <p:nvPr/>
        </p:nvSpPr>
        <p:spPr>
          <a:xfrm rot="-5399766">
            <a:off x="-1485650" y="-3087300"/>
            <a:ext cx="8806800" cy="9501900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6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 rotWithShape="1">
          <a:blip r:embed="rId2">
            <a:alphaModFix amt="23000"/>
          </a:blip>
          <a:srcRect r="-190" b="-210"/>
          <a:stretch/>
        </p:blipFill>
        <p:spPr>
          <a:xfrm rot="-5400000">
            <a:off x="2019100" y="-2028625"/>
            <a:ext cx="5143900" cy="91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953275" y="552300"/>
            <a:ext cx="4687500" cy="12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honburi"/>
              <a:buNone/>
              <a:defRPr sz="3000">
                <a:latin typeface="Chonburi"/>
                <a:ea typeface="Chonburi"/>
                <a:cs typeface="Chonburi"/>
                <a:sym typeface="Chonburi"/>
              </a:defRPr>
            </a:lvl1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-899963" flipH="1">
            <a:off x="3303069" y="-1154359"/>
            <a:ext cx="7168232" cy="7734253"/>
          </a:xfrm>
          <a:prstGeom prst="blockArc">
            <a:avLst>
              <a:gd name="adj1" fmla="val 10800000"/>
              <a:gd name="adj2" fmla="val 14750579"/>
              <a:gd name="adj3" fmla="val 14611"/>
            </a:avLst>
          </a:prstGeom>
          <a:gradFill>
            <a:gsLst>
              <a:gs pos="0">
                <a:schemeClr val="lt2"/>
              </a:gs>
              <a:gs pos="24000">
                <a:schemeClr val="l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76200" y="445025"/>
            <a:ext cx="779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Font typeface="Chonburi"/>
              <a:buNone/>
              <a:defRPr sz="28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Font typeface="Chonburi"/>
              <a:buNone/>
              <a:defRPr sz="28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Font typeface="Chonburi"/>
              <a:buNone/>
              <a:defRPr sz="28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Font typeface="Chonburi"/>
              <a:buNone/>
              <a:defRPr sz="28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Font typeface="Chonburi"/>
              <a:buNone/>
              <a:defRPr sz="28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Font typeface="Chonburi"/>
              <a:buNone/>
              <a:defRPr sz="28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Font typeface="Chonburi"/>
              <a:buNone/>
              <a:defRPr sz="28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Font typeface="Chonburi"/>
              <a:buNone/>
              <a:defRPr sz="28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2800"/>
              <a:buFont typeface="Chonburi"/>
              <a:buNone/>
              <a:defRPr sz="2800">
                <a:solidFill>
                  <a:srgbClr val="222BB1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200" y="1152475"/>
            <a:ext cx="779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700"/>
              <a:buFont typeface="Hind Vadodara"/>
              <a:buChar char="●"/>
              <a:defRPr sz="17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300"/>
              <a:buFont typeface="Hind Vadodara"/>
              <a:buChar char="○"/>
              <a:defRPr sz="13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300"/>
              <a:buFont typeface="Hind Vadodara"/>
              <a:buChar char="■"/>
              <a:defRPr sz="13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300"/>
              <a:buFont typeface="Hind Vadodara"/>
              <a:buChar char="●"/>
              <a:defRPr sz="13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300"/>
              <a:buFont typeface="Hind Vadodara"/>
              <a:buChar char="○"/>
              <a:defRPr sz="13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300"/>
              <a:buFont typeface="Hind Vadodara"/>
              <a:buChar char="■"/>
              <a:defRPr sz="13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300"/>
              <a:buFont typeface="Hind Vadodara"/>
              <a:buChar char="●"/>
              <a:defRPr sz="13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300"/>
              <a:buFont typeface="Hind Vadodara"/>
              <a:buChar char="○"/>
              <a:defRPr sz="13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BB1"/>
              </a:buClr>
              <a:buSzPts val="1300"/>
              <a:buFont typeface="Hind Vadodara"/>
              <a:buChar char="■"/>
              <a:defRPr sz="1300">
                <a:solidFill>
                  <a:srgbClr val="222BB1"/>
                </a:solidFill>
                <a:latin typeface="Hind Vadodara"/>
                <a:ea typeface="Hind Vadodara"/>
                <a:cs typeface="Hind Vadodara"/>
                <a:sym typeface="Hind Vadoda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ctrTitle"/>
          </p:nvPr>
        </p:nvSpPr>
        <p:spPr>
          <a:xfrm>
            <a:off x="2739650" y="905050"/>
            <a:ext cx="5011800" cy="22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Network Analysis</a:t>
            </a:r>
            <a:endParaRPr lang="en-US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570500" y="3207050"/>
            <a:ext cx="3180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latin typeface="Century Schoolbook"/>
              </a:rPr>
              <a:t>By Caylan Barnes &amp; </a:t>
            </a:r>
          </a:p>
          <a:p>
            <a:pPr marL="0" indent="0"/>
            <a:r>
              <a:rPr lang="en">
                <a:latin typeface="Century Schoolbook"/>
              </a:rPr>
              <a:t>Bryan Mileski</a:t>
            </a:r>
            <a:endParaRPr lang="en">
              <a:solidFill>
                <a:srgbClr val="222BB1"/>
              </a:solidFill>
              <a:latin typeface="Century School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D288B-DAAF-A83A-CE3E-3F42D4AD0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846E-42FC-D834-5048-DE4B1D1D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DBABF-B6D8-125E-189A-E50768992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00" y="1273178"/>
            <a:ext cx="7799151" cy="3642494"/>
          </a:xfrm>
        </p:spPr>
        <p:txBody>
          <a:bodyPr/>
          <a:lstStyle/>
          <a:p>
            <a:pPr marL="152400" indent="0">
              <a:buNone/>
            </a:pPr>
            <a:r>
              <a:rPr lang="en-US" sz="1600">
                <a:latin typeface="Chonburi"/>
              </a:rPr>
              <a:t>Evidence: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latin typeface="Century Schoolbook"/>
              </a:rPr>
              <a:t>Compromised system: 147.32.84.165</a:t>
            </a:r>
          </a:p>
          <a:p>
            <a:pPr marL="285750" indent="-285750">
              <a:buFont typeface="Arial,Sans-Serif"/>
              <a:buChar char="•"/>
            </a:pPr>
            <a:r>
              <a:rPr lang="en-US" sz="1400">
                <a:latin typeface="Century Schoolbook"/>
              </a:rPr>
              <a:t>Exhibited multiple types of malicious behavior:</a:t>
            </a:r>
          </a:p>
          <a:p>
            <a:pPr marL="1200150" lvl="1" indent="-285750">
              <a:buFont typeface="Courier New,monospace"/>
              <a:buChar char="o"/>
            </a:pPr>
            <a:r>
              <a:rPr lang="en-US" sz="1400">
                <a:latin typeface="Century Schoolbook"/>
              </a:rPr>
              <a:t>IRC-based botnet C2</a:t>
            </a:r>
          </a:p>
          <a:p>
            <a:pPr marL="1200150" lvl="1" indent="-285750">
              <a:buFont typeface="Courier New,monospace"/>
              <a:buChar char="o"/>
            </a:pPr>
            <a:r>
              <a:rPr lang="en-US" sz="1400">
                <a:latin typeface="Century Schoolbook"/>
              </a:rPr>
              <a:t>Custom high-port C2</a:t>
            </a:r>
          </a:p>
          <a:p>
            <a:pPr marL="1200150" lvl="1" indent="-285750">
              <a:buFont typeface="Courier New,monospace"/>
              <a:buChar char="o"/>
            </a:pPr>
            <a:r>
              <a:rPr lang="en-US" sz="1400">
                <a:latin typeface="Century Schoolbook"/>
              </a:rPr>
              <a:t>Mass SMTP spam output</a:t>
            </a:r>
          </a:p>
          <a:p>
            <a:pPr marL="1200150" lvl="1" indent="-285750">
              <a:buFont typeface="Courier New,monospace"/>
              <a:buChar char="o"/>
            </a:pPr>
            <a:r>
              <a:rPr lang="en-US" sz="1400">
                <a:latin typeface="Century Schoolbook"/>
              </a:rPr>
              <a:t>Worm-like lateral movement</a:t>
            </a:r>
          </a:p>
          <a:p>
            <a:pPr marL="1200150" lvl="1" indent="-285750">
              <a:buFont typeface="Courier New,monospace"/>
              <a:buChar char="o"/>
            </a:pPr>
            <a:r>
              <a:rPr lang="en-US" sz="1400">
                <a:latin typeface="Century Schoolbook"/>
              </a:rPr>
              <a:t>Fast-flux DNS/DGA lookup patterns</a:t>
            </a:r>
          </a:p>
          <a:p>
            <a:pPr marL="1200150" lvl="1" indent="-285750">
              <a:buFont typeface="Courier New,monospace"/>
              <a:buChar char="o"/>
            </a:pPr>
            <a:r>
              <a:rPr lang="en-US" sz="1400">
                <a:latin typeface="Century Schoolbook"/>
              </a:rPr>
              <a:t>Encrypted HTTPS C2 Traffic</a:t>
            </a:r>
          </a:p>
          <a:p>
            <a:pPr marL="152400" indent="0">
              <a:buNone/>
            </a:pPr>
            <a:endParaRPr lang="en-US"/>
          </a:p>
          <a:p>
            <a:pPr marL="152400" indent="0">
              <a:buNone/>
            </a:pPr>
            <a:r>
              <a:rPr lang="en-US" sz="1600">
                <a:latin typeface="Chonburi"/>
              </a:rPr>
              <a:t>Summary: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We concluded that with this evidence, it confirmed the host was actively participating in a fast-flux botnet, displaying characteristics similar to </a:t>
            </a:r>
            <a:r>
              <a:rPr lang="en-US" sz="1400" err="1">
                <a:latin typeface="Century Schoolbook"/>
              </a:rPr>
              <a:t>Conficker</a:t>
            </a:r>
            <a:r>
              <a:rPr lang="en-US" sz="1400">
                <a:latin typeface="Century Schoolbook"/>
              </a:rPr>
              <a:t> and modern </a:t>
            </a:r>
            <a:r>
              <a:rPr lang="en-US" sz="1400" err="1">
                <a:latin typeface="Century Schoolbook"/>
              </a:rPr>
              <a:t>mutli</a:t>
            </a:r>
            <a:r>
              <a:rPr lang="en-US" sz="1400">
                <a:latin typeface="Century Schoolbook"/>
              </a:rPr>
              <a:t>-protocol botnet families. The analysis demonstrated a fully compromised system operating as part of a sophisticated botnet using multiple command channels and evasion techniques. </a:t>
            </a:r>
          </a:p>
          <a:p>
            <a:pPr lvl="1">
              <a:buFont typeface="Courier New"/>
              <a:buChar char="o"/>
            </a:pPr>
            <a:endParaRPr lang="en-US"/>
          </a:p>
          <a:p>
            <a:pPr marL="609600" lvl="1" indent="0">
              <a:buNone/>
            </a:pPr>
            <a:r>
              <a:rPr lang="en-US"/>
              <a:t> </a:t>
            </a:r>
          </a:p>
          <a:p>
            <a:pPr marL="609600" lvl="1" indent="0">
              <a:buNone/>
            </a:pPr>
            <a:endParaRPr lang="en-US"/>
          </a:p>
          <a:p>
            <a:pPr marL="609600" lvl="1" indent="0">
              <a:buNone/>
            </a:pPr>
            <a:endParaRPr lang="en-US"/>
          </a:p>
          <a:p>
            <a:pPr marL="6096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1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617F5-31CC-B0F2-BB98-4A6D9A202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66BF-8A13-2F57-1391-ECB9F544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359" y="2143806"/>
            <a:ext cx="3795884" cy="855778"/>
          </a:xfrm>
        </p:spPr>
        <p:txBody>
          <a:bodyPr/>
          <a:lstStyle/>
          <a:p>
            <a:pPr algn="ctr"/>
            <a:r>
              <a:rPr lang="en-US" sz="3200"/>
              <a:t>Thank you!</a:t>
            </a:r>
            <a:br>
              <a:rPr lang="en-US" sz="3200"/>
            </a:br>
            <a:r>
              <a:rPr lang="en-US" sz="320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3433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B033-0AB4-7F99-39A5-62D20CE9A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DB5AD-9F47-1E55-6D05-F62B3E2E0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00" y="1309425"/>
            <a:ext cx="7796100" cy="3289400"/>
          </a:xfrm>
        </p:spPr>
        <p:txBody>
          <a:bodyPr/>
          <a:lstStyle/>
          <a:p>
            <a:pPr marL="152400" indent="0">
              <a:buNone/>
            </a:pPr>
            <a:r>
              <a:rPr lang="en-US" sz="1600">
                <a:latin typeface="Chonburi"/>
              </a:rPr>
              <a:t>Objective: 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Analyze network traffic to identify the attackers' IPs, botnet behavior, and C2 communication.</a:t>
            </a:r>
          </a:p>
          <a:p>
            <a:pPr>
              <a:buFont typeface="Arial"/>
              <a:buChar char="•"/>
            </a:pPr>
            <a:endParaRPr lang="en-US"/>
          </a:p>
          <a:p>
            <a:pPr marL="152400" indent="0">
              <a:buNone/>
            </a:pPr>
            <a:r>
              <a:rPr lang="en-US" sz="1600">
                <a:latin typeface="Chonburi"/>
              </a:rPr>
              <a:t>Environment: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Zeek, for botnet network traffic analysis to uncover</a:t>
            </a:r>
          </a:p>
          <a:p>
            <a:pPr lvl="1">
              <a:buFont typeface="Courier New"/>
              <a:buChar char="o"/>
            </a:pPr>
            <a:r>
              <a:rPr lang="en-US" sz="1400">
                <a:latin typeface="Century Schoolbook"/>
              </a:rPr>
              <a:t>Attacker IP addresses</a:t>
            </a:r>
          </a:p>
          <a:p>
            <a:pPr lvl="1">
              <a:buFont typeface="Courier New"/>
              <a:buChar char="o"/>
            </a:pPr>
            <a:r>
              <a:rPr lang="en-US" sz="1400">
                <a:latin typeface="Century Schoolbook"/>
              </a:rPr>
              <a:t>C2 Channels (IRC, HTTPS, high ports)</a:t>
            </a:r>
          </a:p>
          <a:p>
            <a:pPr lvl="1">
              <a:buFont typeface="Courier New"/>
              <a:buChar char="o"/>
            </a:pPr>
            <a:r>
              <a:rPr lang="en-US" sz="1400">
                <a:latin typeface="Century Schoolbook"/>
              </a:rPr>
              <a:t>Evidence and malware propagation</a:t>
            </a:r>
          </a:p>
          <a:p>
            <a:pPr lvl="1">
              <a:buFont typeface="Courier New"/>
              <a:buChar char="o"/>
            </a:pPr>
            <a:r>
              <a:rPr lang="en-US" sz="1400">
                <a:latin typeface="Century Schoolbook"/>
              </a:rPr>
              <a:t>Fast-Flux DNS behavior</a:t>
            </a:r>
          </a:p>
          <a:p>
            <a:pPr lvl="1">
              <a:buFont typeface="Courier New"/>
              <a:buChar char="o"/>
            </a:pPr>
            <a:r>
              <a:rPr lang="en-US" sz="1400">
                <a:latin typeface="Century Schoolbook"/>
              </a:rPr>
              <a:t>Signs of spam or data exfiltration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Kali Linux VM</a:t>
            </a:r>
          </a:p>
          <a:p>
            <a:pPr lvl="1">
              <a:buFont typeface="Courier New"/>
              <a:buChar char="o"/>
            </a:pPr>
            <a:r>
              <a:rPr lang="en-US" sz="1400">
                <a:latin typeface="Century Schoolbook"/>
              </a:rPr>
              <a:t>Imported CTU-13 PCAP dataset</a:t>
            </a:r>
          </a:p>
          <a:p>
            <a:pPr lvl="1">
              <a:buFont typeface="Courier New"/>
              <a:buChar char="o"/>
            </a:pPr>
            <a:r>
              <a:rPr lang="en-US" sz="1400">
                <a:latin typeface="Century Schoolbook"/>
              </a:rPr>
              <a:t>Conducted log-based forensic review</a:t>
            </a:r>
          </a:p>
          <a:p>
            <a:pPr>
              <a:buFont typeface="Arial"/>
              <a:buChar char="•"/>
            </a:pPr>
            <a:endParaRPr lang="en-US"/>
          </a:p>
          <a:p>
            <a:pPr marL="1524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607B-1ABE-6120-B6C0-3607E5F7F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69" y="1347863"/>
            <a:ext cx="5173553" cy="513900"/>
          </a:xfrm>
        </p:spPr>
        <p:txBody>
          <a:bodyPr/>
          <a:lstStyle/>
          <a:p>
            <a:r>
              <a:rPr lang="en-US" sz="2000"/>
              <a:t>PCAP &amp; Hash Verification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87444-7534-6D5F-0588-DC16B2D01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385" y="1836736"/>
            <a:ext cx="7815138" cy="2665492"/>
          </a:xfrm>
        </p:spPr>
        <p:txBody>
          <a:bodyPr/>
          <a:lstStyle/>
          <a:p>
            <a:pPr marL="120650" indent="0"/>
            <a:r>
              <a:rPr lang="en-US" sz="1600">
                <a:latin typeface="Chonburi"/>
              </a:rPr>
              <a:t>Evidence File:</a:t>
            </a:r>
          </a:p>
          <a:p>
            <a:pPr marL="406400" indent="-285750">
              <a:buFont typeface="Arial"/>
              <a:buChar char="•"/>
            </a:pPr>
            <a:r>
              <a:rPr lang="en-US">
                <a:latin typeface="Century Schoolbook"/>
              </a:rPr>
              <a:t>Botnet-capture-20110815-fast-flux.pcap</a:t>
            </a:r>
          </a:p>
          <a:p>
            <a:pPr marL="406400" indent="-285750">
              <a:buFont typeface="Arial"/>
              <a:buChar char="•"/>
            </a:pPr>
            <a:endParaRPr lang="en-US"/>
          </a:p>
          <a:p>
            <a:pPr marL="120650" indent="0"/>
            <a:r>
              <a:rPr lang="en-US" sz="1600">
                <a:latin typeface="Chonburi"/>
              </a:rPr>
              <a:t>Hashes:</a:t>
            </a:r>
          </a:p>
          <a:p>
            <a:pPr marL="406400" indent="-285750">
              <a:buFont typeface="Arial"/>
              <a:buChar char="•"/>
            </a:pPr>
            <a:r>
              <a:rPr lang="en-US">
                <a:latin typeface="Century Schoolbook"/>
              </a:rPr>
              <a:t>MD5: ded5f0029af0bcb71f4dc1116b9a2086</a:t>
            </a:r>
          </a:p>
          <a:p>
            <a:pPr marL="406400" indent="-285750">
              <a:buFont typeface="Arial"/>
              <a:buChar char="•"/>
            </a:pPr>
            <a:r>
              <a:rPr lang="en-US">
                <a:latin typeface="Century Schoolbook"/>
              </a:rPr>
              <a:t>SHA-1: 66e32f7867851ca26d3b46b5798d818b6770c1fe</a:t>
            </a:r>
          </a:p>
          <a:p>
            <a:pPr marL="406400" indent="-285750">
              <a:buFont typeface="Arial"/>
              <a:buChar char="•"/>
            </a:pPr>
            <a:r>
              <a:rPr lang="en-US">
                <a:latin typeface="Century Schoolbook"/>
              </a:rPr>
              <a:t>SHA-256: b04dfbdcb5735e64ea28ba801912c55395efca1c69ab0ac5c2672ebfd372a</a:t>
            </a:r>
          </a:p>
          <a:p>
            <a:pPr marL="120650" indent="0"/>
            <a:endParaRPr lang="en-US">
              <a:latin typeface="Century Schoolbook"/>
            </a:endParaRPr>
          </a:p>
          <a:p>
            <a:pPr marL="120650" indent="0"/>
            <a:r>
              <a:rPr lang="en-US">
                <a:latin typeface="Century Schoolbook"/>
              </a:rPr>
              <a:t>We used the cryptographic hashes to verify that the PCAP is authentic and unmodified</a:t>
            </a:r>
          </a:p>
          <a:p>
            <a:pPr marL="406400" indent="-285750">
              <a:buFont typeface="Arial"/>
              <a:buChar char="•"/>
            </a:pPr>
            <a:endParaRPr lang="en-US">
              <a:latin typeface="Century Schoolbook"/>
            </a:endParaRPr>
          </a:p>
          <a:p>
            <a:pPr marL="120650" indent="0"/>
            <a:endParaRPr lang="en-US">
              <a:latin typeface="Century Schoolbook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B8F547B-D293-9107-C80E-685F28078120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87150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9534-EB18-CB26-1446-78E0AB45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15" y="1189721"/>
            <a:ext cx="5241938" cy="513900"/>
          </a:xfrm>
        </p:spPr>
        <p:txBody>
          <a:bodyPr/>
          <a:lstStyle/>
          <a:p>
            <a:r>
              <a:rPr lang="en-US" sz="2000"/>
              <a:t>IRC-Based C2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E2E1C-22C1-40EC-790C-694DBB73C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115" y="1834902"/>
            <a:ext cx="8084746" cy="2847969"/>
          </a:xfrm>
        </p:spPr>
        <p:txBody>
          <a:bodyPr/>
          <a:lstStyle/>
          <a:p>
            <a:pPr marL="0" indent="0"/>
            <a:r>
              <a:rPr lang="en-US" sz="1600">
                <a:latin typeface="Chonburi"/>
              </a:rPr>
              <a:t>Evidence: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entury Schoolbook"/>
              </a:rPr>
              <a:t>1,640 connections on TCP port 6667 from host 147.32.84.165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entury Schoolbook"/>
              </a:rPr>
              <a:t>IRC is a classic botnet control channel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entury Schoolbook"/>
              </a:rPr>
              <a:t>Repetitive, short, persistent connections are typical of bots checking for commands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entury Schoolbook"/>
              </a:rPr>
              <a:t>Traffic volume exceeds normal user activity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0" indent="0"/>
            <a:r>
              <a:rPr lang="en-US" sz="1600">
                <a:latin typeface="Chonburi"/>
              </a:rPr>
              <a:t>Interpretation: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entury Schoolbook"/>
              </a:rPr>
              <a:t>We concluded that this behavior indicated the infected host was actively connected to an IRC-based command server and receiving bot instructions.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entury Schoolbook"/>
              </a:rPr>
              <a:t>High-volume IRC traffic provides strong evidence of a traditional botnet C2 operation.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3A508B-B5E8-86FF-B72B-C140975F6826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414309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7717-AB9F-FD1D-0C7D-A0B91482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30AC0-1562-A39A-0EF8-9A3F01A90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493" y="1804980"/>
            <a:ext cx="7793014" cy="2793770"/>
          </a:xfrm>
        </p:spPr>
        <p:txBody>
          <a:bodyPr/>
          <a:lstStyle/>
          <a:p>
            <a:pPr marL="152400" indent="0">
              <a:buNone/>
            </a:pPr>
            <a:r>
              <a:rPr lang="en-US" sz="1600">
                <a:latin typeface="Chonburi"/>
              </a:rPr>
              <a:t>Evidence: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676 connections to IP 212.117.171.138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Using unusual high port 65500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Contains long-lived TCP sessions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No associated service banner, likely encrypted or proprietary protocol</a:t>
            </a:r>
          </a:p>
          <a:p>
            <a:pPr>
              <a:buFont typeface="Arial"/>
              <a:buChar char="•"/>
            </a:pPr>
            <a:endParaRPr lang="en-US"/>
          </a:p>
          <a:p>
            <a:pPr marL="152400" indent="0">
              <a:buNone/>
            </a:pPr>
            <a:r>
              <a:rPr lang="en-US" sz="1600">
                <a:latin typeface="Chonburi"/>
              </a:rPr>
              <a:t>Interpretation: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Attackers often use obscure high ports to avoid detection. We noticed that the persistent connections here indicated a secondary C2 channel. The consistent communication with a single IP on a non-standard high port strongly suggested a stealthy custom command channel.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63EE4-6F1F-84AF-0C9E-5DC7AC2EF866}"/>
              </a:ext>
            </a:extLst>
          </p:cNvPr>
          <p:cNvSpPr txBox="1"/>
          <p:nvPr/>
        </p:nvSpPr>
        <p:spPr>
          <a:xfrm>
            <a:off x="677801" y="1288214"/>
            <a:ext cx="754532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2BB1"/>
                </a:solidFill>
                <a:latin typeface="Chonburi"/>
                <a:cs typeface="Chonburi"/>
              </a:rPr>
              <a:t>Custom C2 Channel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9778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CBD8-1E57-ABFA-25F6-23A64CF6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B8325-EFA7-919C-C2BB-5C833F299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431" y="1668211"/>
            <a:ext cx="7804347" cy="2930539"/>
          </a:xfrm>
        </p:spPr>
        <p:txBody>
          <a:bodyPr/>
          <a:lstStyle/>
          <a:p>
            <a:pPr marL="152400" indent="0">
              <a:buNone/>
            </a:pPr>
            <a:r>
              <a:rPr lang="en-US" sz="1600">
                <a:latin typeface="Chonburi"/>
              </a:rPr>
              <a:t>Evidence: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13,204 SMTP (port 25) connections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140 secure SMTP (port 587) connections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Normal client machines rarely generate large outbound email traffic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Behavior aligns with botnet-driven spam or phishing campaigns</a:t>
            </a:r>
          </a:p>
          <a:p>
            <a:pPr>
              <a:buFont typeface="Arial"/>
              <a:buChar char="•"/>
            </a:pPr>
            <a:endParaRPr lang="en-US">
              <a:latin typeface="Century Schoolbook"/>
            </a:endParaRPr>
          </a:p>
          <a:p>
            <a:pPr marL="152400" indent="0">
              <a:buNone/>
            </a:pPr>
            <a:r>
              <a:rPr lang="en-US" sz="1600">
                <a:latin typeface="Chonburi"/>
              </a:rPr>
              <a:t>Interpretation: 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We concluded that the infected host was likely being used as a spam relay or email-distribution bot, contributing to malicious campaigns or data exfiltration. The abnormal volume of email traffic indicated that the host was compromised as part of the botnet operations.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9756A-22C1-AF38-C73F-AF9D428608BD}"/>
              </a:ext>
            </a:extLst>
          </p:cNvPr>
          <p:cNvSpPr txBox="1"/>
          <p:nvPr/>
        </p:nvSpPr>
        <p:spPr>
          <a:xfrm>
            <a:off x="658677" y="1220491"/>
            <a:ext cx="65867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2BB1"/>
                </a:solidFill>
                <a:latin typeface="Chonburi"/>
                <a:cs typeface="Chonburi"/>
              </a:rPr>
              <a:t>SMTP Traffic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0881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1679-9DCB-4B02-50F5-4436DD21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97" y="238806"/>
            <a:ext cx="7933153" cy="855778"/>
          </a:xfrm>
        </p:spPr>
        <p:txBody>
          <a:bodyPr/>
          <a:lstStyle/>
          <a:p>
            <a:pPr algn="ctr"/>
            <a:r>
              <a:rPr lang="en-US" sz="2800"/>
              <a:t>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50788-871D-7707-57B2-45940C090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588" y="1699890"/>
            <a:ext cx="7933961" cy="3072884"/>
          </a:xfrm>
        </p:spPr>
        <p:txBody>
          <a:bodyPr/>
          <a:lstStyle/>
          <a:p>
            <a:pPr algn="l"/>
            <a:r>
              <a:rPr lang="en-US">
                <a:latin typeface="Chonburi"/>
              </a:rPr>
              <a:t>Evidence:</a:t>
            </a:r>
          </a:p>
          <a:p>
            <a:pPr algn="l">
              <a:buFont typeface="Arial"/>
              <a:buChar char="•"/>
            </a:pPr>
            <a:r>
              <a:rPr lang="en-US" sz="1400">
                <a:latin typeface="Century Schoolbook"/>
              </a:rPr>
              <a:t>124-133 internal connections using Windows-sharing protocols</a:t>
            </a:r>
          </a:p>
          <a:p>
            <a:pPr algn="l">
              <a:buFont typeface="Arial"/>
              <a:buChar char="•"/>
            </a:pPr>
            <a:r>
              <a:rPr lang="en-US" sz="1400">
                <a:latin typeface="Century Schoolbook"/>
              </a:rPr>
              <a:t>These protocols are commonly abused in worm propagation</a:t>
            </a:r>
          </a:p>
          <a:p>
            <a:pPr algn="l">
              <a:buFont typeface="Arial"/>
              <a:buChar char="•"/>
            </a:pPr>
            <a:r>
              <a:rPr lang="en-US" sz="1400">
                <a:latin typeface="Century Schoolbook"/>
              </a:rPr>
              <a:t>Early </a:t>
            </a:r>
            <a:r>
              <a:rPr lang="en-US" sz="1400" err="1">
                <a:latin typeface="Century Schoolbook"/>
              </a:rPr>
              <a:t>Conficker</a:t>
            </a:r>
            <a:r>
              <a:rPr lang="en-US" sz="1400">
                <a:latin typeface="Century Schoolbook"/>
              </a:rPr>
              <a:t>-family malware used these exact channels to spread</a:t>
            </a:r>
          </a:p>
          <a:p>
            <a:pPr algn="l">
              <a:buFont typeface="Arial"/>
              <a:buChar char="•"/>
            </a:pPr>
            <a:endParaRPr lang="en-US"/>
          </a:p>
          <a:p>
            <a:pPr marL="120650" indent="0" algn="l"/>
            <a:r>
              <a:rPr lang="en-US">
                <a:latin typeface="Chonburi"/>
              </a:rPr>
              <a:t>Interpretation:</a:t>
            </a:r>
          </a:p>
          <a:p>
            <a:pPr marL="406400" indent="-285750" algn="l">
              <a:buFont typeface="Arial"/>
              <a:buChar char="•"/>
            </a:pPr>
            <a:r>
              <a:rPr lang="en-US" sz="1400">
                <a:latin typeface="Century Schoolbook"/>
              </a:rPr>
              <a:t>This evidence suggests the bot attempted a local network infection to expand the botnet's footprint, scanning or exploiting vulnerable Windows hosts. SMB/NTLM activity indicates possible lateral movement within the local network.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836E7E-938B-9B4B-3B9C-B76C5B3D02FD}"/>
              </a:ext>
            </a:extLst>
          </p:cNvPr>
          <p:cNvCxnSpPr/>
          <p:nvPr/>
        </p:nvCxnSpPr>
        <p:spPr>
          <a:xfrm flipV="1">
            <a:off x="1084716" y="1065837"/>
            <a:ext cx="7022586" cy="20285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7272C7-4ECA-3EBF-65EA-89C7677EE1F9}"/>
              </a:ext>
            </a:extLst>
          </p:cNvPr>
          <p:cNvSpPr txBox="1"/>
          <p:nvPr/>
        </p:nvSpPr>
        <p:spPr>
          <a:xfrm>
            <a:off x="468177" y="1220491"/>
            <a:ext cx="74757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2BB1"/>
                </a:solidFill>
                <a:latin typeface="Chonburi"/>
                <a:cs typeface="Chonburi"/>
              </a:rPr>
              <a:t>SMB, NTLM, DCE-RPC Activity, Worm Behavior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7393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0FA2-2404-E859-A0DD-0265F1EE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CE092-DA23-72A6-9FC8-3A402A49E81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04731" y="1265538"/>
            <a:ext cx="6969153" cy="489477"/>
          </a:xfrm>
        </p:spPr>
        <p:txBody>
          <a:bodyPr/>
          <a:lstStyle/>
          <a:p>
            <a:pPr algn="l"/>
            <a:r>
              <a:rPr lang="en-US" sz="2000"/>
              <a:t>DNS Abnormalities &amp; Fast-Flux Indicators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C9A27E9-7EC9-2F37-CC42-A4D872DBB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53" y="1688102"/>
            <a:ext cx="7774324" cy="3007738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>
                <a:latin typeface="Chonburi"/>
              </a:rPr>
              <a:t>Evidence:</a:t>
            </a:r>
          </a:p>
          <a:p>
            <a:pPr algn="l">
              <a:buFont typeface="Arial"/>
              <a:buChar char="•"/>
            </a:pPr>
            <a:r>
              <a:rPr lang="en-US">
                <a:latin typeface="Century Schoolbook"/>
              </a:rPr>
              <a:t>4,821 outbound DNS queries</a:t>
            </a:r>
          </a:p>
          <a:p>
            <a:pPr algn="l">
              <a:buFont typeface="Arial"/>
              <a:buChar char="•"/>
            </a:pPr>
            <a:r>
              <a:rPr lang="en-US">
                <a:latin typeface="Century Schoolbook"/>
              </a:rPr>
              <a:t>4,891 DNS service events</a:t>
            </a:r>
          </a:p>
          <a:p>
            <a:pPr algn="l">
              <a:buFont typeface="Arial"/>
              <a:buChar char="•"/>
            </a:pPr>
            <a:r>
              <a:rPr lang="en-US">
                <a:latin typeface="Century Schoolbook"/>
              </a:rPr>
              <a:t>Queries heavily directed at 147.23.80.9 (DNS server)</a:t>
            </a:r>
          </a:p>
          <a:p>
            <a:pPr algn="l">
              <a:buFont typeface="Arial"/>
              <a:buChar char="•"/>
            </a:pPr>
            <a:r>
              <a:rPr lang="en-US">
                <a:latin typeface="Century Schoolbook"/>
              </a:rPr>
              <a:t>Domains rotate IPs frequently, which is a characteristic of fast-flux</a:t>
            </a:r>
          </a:p>
          <a:p>
            <a:pPr algn="l">
              <a:buFont typeface="Arial"/>
              <a:buChar char="•"/>
            </a:pPr>
            <a:r>
              <a:rPr lang="en-US">
                <a:latin typeface="Century Schoolbook"/>
              </a:rPr>
              <a:t>Fast-flux is used by botnets to hide C2 systems behind constantly changing IPs</a:t>
            </a:r>
          </a:p>
          <a:p>
            <a:pPr algn="l">
              <a:buFont typeface="Arial"/>
              <a:buChar char="•"/>
            </a:pPr>
            <a:endParaRPr lang="en-US">
              <a:latin typeface="Century Schoolbook"/>
            </a:endParaRPr>
          </a:p>
          <a:p>
            <a:pPr marL="120650" indent="0" algn="l"/>
            <a:r>
              <a:rPr lang="en-US" sz="1600">
                <a:latin typeface="Chonburi"/>
              </a:rPr>
              <a:t>Interpretation:</a:t>
            </a:r>
          </a:p>
          <a:p>
            <a:pPr marL="406400" indent="-285750" algn="l">
              <a:buFont typeface="Arial"/>
              <a:buChar char="•"/>
            </a:pPr>
            <a:r>
              <a:rPr lang="en-US">
                <a:latin typeface="Century Schoolbook"/>
              </a:rPr>
              <a:t>This pattern strongly matches DGA (Domain Generation Algorithm) behavior, used by botnets like </a:t>
            </a:r>
            <a:r>
              <a:rPr lang="en-US" err="1">
                <a:latin typeface="Century Schoolbook"/>
              </a:rPr>
              <a:t>Conficker</a:t>
            </a:r>
            <a:r>
              <a:rPr lang="en-US">
                <a:latin typeface="Century Schoolbook"/>
              </a:rPr>
              <a:t> to evade takedown. We concluded the massive DNS traffic and rapidly changing domains revealed the behavior that was used to conceal the botnet infrastructure.</a:t>
            </a:r>
          </a:p>
          <a:p>
            <a:pPr algn="l"/>
            <a:endParaRPr lang="en-US">
              <a:latin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704695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2CDC-0E5B-30D0-DEE1-1FD9DDCC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076D-209D-D75B-C9A0-617C4085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77" y="1712173"/>
            <a:ext cx="7793016" cy="2886577"/>
          </a:xfrm>
        </p:spPr>
        <p:txBody>
          <a:bodyPr/>
          <a:lstStyle/>
          <a:p>
            <a:pPr marL="152400" indent="0">
              <a:buNone/>
            </a:pPr>
            <a:r>
              <a:rPr lang="en-US" sz="1600">
                <a:latin typeface="Chonburi"/>
              </a:rPr>
              <a:t>Evidence: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64,162 connections to 184.173.217.40 on port 443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Far beyond normal web-browsing activity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C2 encryption allows malware to hide inside TLS traffic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HTTPS traffic cannot be easily inspected without TLS keys</a:t>
            </a:r>
          </a:p>
          <a:p>
            <a:pPr>
              <a:buFont typeface="Arial"/>
              <a:buChar char="•"/>
            </a:pPr>
            <a:endParaRPr lang="en-US"/>
          </a:p>
          <a:p>
            <a:pPr marL="152400" indent="0">
              <a:buNone/>
            </a:pPr>
            <a:r>
              <a:rPr lang="en-US" sz="1600">
                <a:latin typeface="Chonburi"/>
              </a:rPr>
              <a:t>Interpretation:</a:t>
            </a:r>
          </a:p>
          <a:p>
            <a:pPr>
              <a:buFont typeface="Arial"/>
              <a:buChar char="•"/>
            </a:pPr>
            <a:r>
              <a:rPr lang="en-US" sz="1400">
                <a:latin typeface="Century Schoolbook"/>
              </a:rPr>
              <a:t>We concluded that the malware likely used HTTPS as its main encrypted communication channel for sending system data and to receive commands. The bot relied on HTTPS for stealthy, encrypted command-and-control communication.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2A83A-5E18-F992-FF73-9DC80E6B653B}"/>
              </a:ext>
            </a:extLst>
          </p:cNvPr>
          <p:cNvSpPr txBox="1"/>
          <p:nvPr/>
        </p:nvSpPr>
        <p:spPr>
          <a:xfrm>
            <a:off x="697423" y="1297982"/>
            <a:ext cx="47463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222BB1"/>
                </a:solidFill>
                <a:latin typeface="Chonburi"/>
                <a:cs typeface="Chonburi"/>
              </a:rPr>
              <a:t>Encrypted C2 Over HTTPS</a:t>
            </a:r>
          </a:p>
        </p:txBody>
      </p:sp>
    </p:spTree>
    <p:extLst>
      <p:ext uri="{BB962C8B-B14F-4D97-AF65-F5344CB8AC3E}">
        <p14:creationId xmlns:p14="http://schemas.microsoft.com/office/powerpoint/2010/main" val="4136819972"/>
      </p:ext>
    </p:extLst>
  </p:cSld>
  <p:clrMapOvr>
    <a:masterClrMapping/>
  </p:clrMapOvr>
</p:sld>
</file>

<file path=ppt/theme/theme1.xml><?xml version="1.0" encoding="utf-8"?>
<a:theme xmlns:a="http://schemas.openxmlformats.org/drawingml/2006/main" name="Nana Gradients Business Meeting by Slidesgo">
  <a:themeElements>
    <a:clrScheme name="Simple Light">
      <a:dk1>
        <a:srgbClr val="222BB1"/>
      </a:dk1>
      <a:lt1>
        <a:srgbClr val="FFA4AB"/>
      </a:lt1>
      <a:dk2>
        <a:srgbClr val="FFFFFF"/>
      </a:dk2>
      <a:lt2>
        <a:srgbClr val="A9DCE7"/>
      </a:lt2>
      <a:accent1>
        <a:srgbClr val="ECAFCC"/>
      </a:accent1>
      <a:accent2>
        <a:srgbClr val="D8A387"/>
      </a:accent2>
      <a:accent3>
        <a:srgbClr val="F0C5B0"/>
      </a:accent3>
      <a:accent4>
        <a:srgbClr val="F4929C"/>
      </a:accent4>
      <a:accent5>
        <a:srgbClr val="E0C3DC"/>
      </a:accent5>
      <a:accent6>
        <a:srgbClr val="595EAA"/>
      </a:accent6>
      <a:hlink>
        <a:srgbClr val="222B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Nana Gradients Business Meeting by Slidesgo</vt:lpstr>
      <vt:lpstr>Network Analysis</vt:lpstr>
      <vt:lpstr>Initial Setup</vt:lpstr>
      <vt:lpstr>PCAP &amp; Hash Verification</vt:lpstr>
      <vt:lpstr>IRC-Based C2 Traffic</vt:lpstr>
      <vt:lpstr>Findings</vt:lpstr>
      <vt:lpstr>Findings</vt:lpstr>
      <vt:lpstr>Findings</vt:lpstr>
      <vt:lpstr>Findings</vt:lpstr>
      <vt:lpstr>Findings</vt:lpstr>
      <vt:lpstr>Conclusion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modified xsi:type="dcterms:W3CDTF">2025-12-06T08:48:24Z</dcterms:modified>
</cp:coreProperties>
</file>